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504" r:id="rId2"/>
    <p:sldId id="505" r:id="rId3"/>
    <p:sldId id="263" r:id="rId4"/>
    <p:sldId id="461" r:id="rId5"/>
    <p:sldId id="508" r:id="rId6"/>
    <p:sldId id="509" r:id="rId7"/>
    <p:sldId id="510" r:id="rId8"/>
    <p:sldId id="514" r:id="rId9"/>
    <p:sldId id="512" r:id="rId10"/>
    <p:sldId id="515" r:id="rId11"/>
    <p:sldId id="518" r:id="rId12"/>
    <p:sldId id="516" r:id="rId13"/>
    <p:sldId id="520" r:id="rId14"/>
    <p:sldId id="521" r:id="rId15"/>
    <p:sldId id="524" r:id="rId16"/>
    <p:sldId id="525" r:id="rId17"/>
    <p:sldId id="517" r:id="rId18"/>
    <p:sldId id="519" r:id="rId19"/>
    <p:sldId id="462" r:id="rId20"/>
    <p:sldId id="5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5721"/>
    <a:srgbClr val="002C72"/>
    <a:srgbClr val="FFAB3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6110"/>
  </p:normalViewPr>
  <p:slideViewPr>
    <p:cSldViewPr snapToGrid="0">
      <p:cViewPr varScale="1">
        <p:scale>
          <a:sx n="116" d="100"/>
          <a:sy n="116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1E5D2-CD91-6746-A41B-7AC4B8C337E7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DB5C-76E7-FE43-921D-3F2C5DFA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1766A-D2A3-38E3-C98D-6479436E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9966A-A4CC-0AF8-F264-89D380336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163A4-E989-6CF9-873D-B3A27DDC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06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203F-6F29-417B-D664-117A8404A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5D7FF-411F-3306-03C9-091C96D59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CFF48-C5EB-16D2-4605-BACD8402B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68A05-907C-DA5C-125B-FD548651F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3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0347F-58A6-DC1C-3221-365D326D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CC6B3-E940-3525-0DDE-23F740905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E9B05-A793-EDD2-B876-D5DEB4558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7741-46F7-60EC-35A3-BC421E561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0C10A-8EF9-C67D-63E2-7F3FAF14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C4B1A-C0F1-F51A-B448-FCB0E1B2C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3FA3-2C5C-C49F-DE76-2D373AB5E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 model helps the most for extremely rare species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B9D46-2157-78C1-45DB-E4A53C019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9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Bevilacqua et al. (2015)</a:t>
            </a:r>
            <a:r>
              <a:rPr lang="en-US" dirty="0"/>
              <a:t>,: tapering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1D3C-3197-6285-F82D-DE927D7F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EC3FB-5D33-47A5-2F2E-AC6E910E3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D7DD7-5D70-3D28-97FA-CF2FF17FC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nodes in yellow in parallel – all nodes in blue in parallel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BBBCB-25AB-94AE-102F-61158C6F9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evaluate paleoenvironments of deposition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9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3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F63B5-7CCF-1B1E-5604-D231ED0C2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B7EF6-8E14-01E7-7C7A-0E2007C48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88EF6-A7AA-D6D9-F1D2-E9E599C16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1099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6199A-664D-CFED-9A12-A40D4E9FC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84B5C-881F-F1A4-02BA-B31197DB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77BB1-0883-0D2D-7C3B-7DA21762D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282FD-632C-F10C-0482-A234D658C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01623-31A9-5334-6CC2-C43C4C81B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3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5C1D-5EE8-6B6A-080A-B24E8FCEC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AC214-BE22-9AC5-4766-E8FFA0134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E117A-CA74-D849-97D8-E468AA11A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BF97F-A6FB-F1CD-307D-AA6577E1F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DB5C-76E7-FE43-921D-3F2C5DFA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4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DC1D-9230-7047-E0B7-9BB2A583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C8F81-64A5-E5E3-A0BD-ED22BD98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fld id="{992D3C18-3EA8-DA4F-99BC-0978C2820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B55F60A-BA0C-8974-78EF-3787F6EC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fld id="{B2ADFEC4-CB5E-754B-ABC0-DFD5F3E05CEC}" type="datetimeFigureOut">
              <a:rPr lang="en-US" smtClean="0"/>
              <a:pPr/>
              <a:t>10/15/25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CE7B-BCE7-0CE7-CD37-8322511B0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8450" y="4905375"/>
            <a:ext cx="3975100" cy="18034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0C0A309-31E2-A940-EF82-61B8F56BB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81BA6FC-ECFB-8CD5-C6C9-D142E323A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94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00" y="2276873"/>
            <a:ext cx="11360800" cy="1188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867">
                <a:solidFill>
                  <a:srgbClr val="001855"/>
                </a:solidFill>
                <a:latin typeface="Merriweather" pitchFamily="2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Merriweather" pitchFamily="2" charset="7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Google Shape;12;p2">
            <a:extLst>
              <a:ext uri="{FF2B5EF4-FFF2-40B4-BE49-F238E27FC236}">
                <a16:creationId xmlns:a16="http://schemas.microsoft.com/office/drawing/2014/main" id="{51BEB185-488E-404E-2799-A6113E06A6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5600" y="3663045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rgbClr val="001855"/>
                </a:solidFill>
                <a:latin typeface="Merriweather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78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002C72"/>
                </a:solidFill>
                <a:latin typeface="Merriweather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AC7428AC-0C0E-567B-5B2E-19DEEFFEC3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Proxima Nova"/>
              <a:buChar char="●"/>
              <a:defRPr sz="2400">
                <a:solidFill>
                  <a:schemeClr val="tx1"/>
                </a:solidFill>
                <a:latin typeface="Merriweather" pitchFamily="2" charset="77"/>
                <a:ea typeface="Merriweather" pitchFamily="2" charset="77"/>
                <a:cs typeface="Merriweather" pitchFamily="2" charset="77"/>
                <a:sym typeface="Proxima Nova"/>
              </a:defRPr>
            </a:lvl1pPr>
            <a:lvl2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Proxima Nova"/>
              <a:buChar char="○"/>
              <a:defRPr>
                <a:solidFill>
                  <a:schemeClr val="tx1"/>
                </a:solidFill>
                <a:latin typeface="Merriweather" pitchFamily="2" charset="77"/>
                <a:ea typeface="Merriweather" pitchFamily="2" charset="77"/>
                <a:cs typeface="Merriweather" pitchFamily="2" charset="77"/>
                <a:sym typeface="Proxima Nova"/>
              </a:defRPr>
            </a:lvl2pPr>
            <a:lvl3pPr marL="1828754" lvl="2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 dirty="0">
              <a:latin typeface="Merriweather" pitchFamily="2" charset="77"/>
            </a:endParaRPr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4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solidFill>
          <a:srgbClr val="00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DC1D-9230-7047-E0B7-9BB2A583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C8F81-64A5-E5E3-A0BD-ED22BD98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fld id="{992D3C18-3EA8-DA4F-99BC-0978C2820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B55F60A-BA0C-8974-78EF-3787F6EC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Merriweather" pitchFamily="2" charset="77"/>
              </a:defRPr>
            </a:lvl1pPr>
          </a:lstStyle>
          <a:p>
            <a:fld id="{B2ADFEC4-CB5E-754B-ABC0-DFD5F3E05CEC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12447F-AE40-2F7D-6BCC-06635D7A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002C72"/>
                </a:solidFill>
                <a:latin typeface="Merriweather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A7BDFE-5368-08DB-DDAF-8D0EEC8D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Merriweather" pitchFamily="2" charset="77"/>
              </a:defRPr>
            </a:lvl1pPr>
            <a:lvl2pPr>
              <a:lnSpc>
                <a:spcPct val="100000"/>
              </a:lnSpc>
              <a:defRPr>
                <a:latin typeface="Merriweather" pitchFamily="2" charset="77"/>
              </a:defRPr>
            </a:lvl2pPr>
            <a:lvl3pPr>
              <a:lnSpc>
                <a:spcPct val="100000"/>
              </a:lnSpc>
              <a:defRPr>
                <a:latin typeface="Merriweather" pitchFamily="2" charset="77"/>
              </a:defRPr>
            </a:lvl3pPr>
            <a:lvl4pPr>
              <a:lnSpc>
                <a:spcPct val="100000"/>
              </a:lnSpc>
              <a:defRPr>
                <a:latin typeface="Merriweather" pitchFamily="2" charset="77"/>
              </a:defRPr>
            </a:lvl4pPr>
            <a:lvl5pPr>
              <a:lnSpc>
                <a:spcPct val="100000"/>
              </a:lnSpc>
              <a:defRPr>
                <a:latin typeface="Merriweather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99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83F2-68F1-3462-81EA-2CAC177F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F3157-A66B-D7B4-DBE6-65F79DEA7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492D8-A5E5-2208-6DD5-48698A2D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DBC4-7566-9FFC-7902-8311A9F4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B6F0-3BAB-6A38-1801-E84BC56F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236FA-B60D-365D-4B6A-150D3A43A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3700" y="5454650"/>
            <a:ext cx="3975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E2B5-8E92-D97F-991F-D0278D1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8708-2A85-34D1-2ABC-3BB3FE685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0652C-C326-3148-E486-FD1FF8BB9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316B9-F06B-C687-2E52-0C301553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25B87-CF8F-5700-F6CA-D527407B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57F8E-9847-A5E6-C88E-4454D337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252F-7A7F-324F-5147-3005F041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F6BCC-841E-C000-2E38-91AFAC7A0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F971-61BE-4402-E720-71B78CEF7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64A8E-8EE4-5334-40E7-9C46C9AA1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AD42A-62DA-E006-8B81-DCF443990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05433-B644-C301-2E08-3E3EFC1A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79FF9-433D-C142-1E77-74D184E6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383AB-85F7-6D91-08CF-FC6F2D15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1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C126-52D9-3AC4-04BC-E00188F0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01D97-3BD7-C600-2A0D-AEFE467F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8253A-57F9-9799-90D5-6329159B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2AA5B-48DA-E831-DDD1-894A39F7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903EC-7E19-D855-CD70-44490B0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044B2-CDBB-394C-5A2A-DFB61AF6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F88B6-D4FA-F12B-D5E8-47E49AEC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1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F8C4-29C0-51C7-3F9D-7599474D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76BB-D42C-5D94-D862-17AE64D2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03350-FE81-5A8F-D19E-DD69DD9F3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D3F24-C1DA-7BDC-44FA-3B4CD25B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B97D8-B2FF-CFC3-CB77-BE7DAAF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B490-C5B9-E2D3-0A51-FA76FDB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9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5A7F-8278-DCEF-2D84-88E109D2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3364B-FACE-C421-4C03-40E357A8F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1EEF7-A981-0713-5C36-D09C684B9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617C3-64B4-9ECA-34EC-36E25547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F78E-CC54-9B4E-B261-30B5F384A9EF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924D-1299-EBF7-F22F-5B84D48E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E1200-0C7F-5A5D-B942-76AE89F2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92C00-3AB6-1649-904D-870C4C55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044804-50C9-6B08-6500-80E751DD7F2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1506" y="6143708"/>
            <a:ext cx="571500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53663D-339E-6147-3181-A33805C3D2D2}"/>
              </a:ext>
            </a:extLst>
          </p:cNvPr>
          <p:cNvSpPr>
            <a:spLocks/>
          </p:cNvSpPr>
          <p:nvPr userDrawn="1"/>
        </p:nvSpPr>
        <p:spPr>
          <a:xfrm>
            <a:off x="97536" y="96012"/>
            <a:ext cx="11996928" cy="6665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7151C-4FC6-173A-7F72-2E895EA1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50FC-25EC-9D3C-AAA3-B912D95B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C6BB5-93D6-C9AA-FB00-E983D001A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rriweather" pitchFamily="2" charset="77"/>
              </a:defRPr>
            </a:lvl1pPr>
          </a:lstStyle>
          <a:p>
            <a:fld id="{B2ADFEC4-CB5E-754B-ABC0-DFD5F3E05CEC}" type="datetimeFigureOut">
              <a:rPr lang="en-US" smtClean="0"/>
              <a:pPr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8DE58-77C8-2649-0276-330BBC519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rriweather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665FA-422D-F720-86B7-D98AE1C94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rriweather" pitchFamily="2" charset="77"/>
              </a:defRPr>
            </a:lvl1pPr>
          </a:lstStyle>
          <a:p>
            <a:fld id="{992D3C18-3EA8-DA4F-99BC-0978C282085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85878-E994-A587-EBFB-741EF2A658C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0724" y="6143048"/>
            <a:ext cx="571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erriweathe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met/asab061" TargetMode="External"/><Relationship Id="rId2" Type="http://schemas.openxmlformats.org/officeDocument/2006/relationships/hyperlink" Target="https://doi.org/10.1007/s10260-015-0338-3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i.org/10.1111/2041-210X.13345" TargetMode="External"/><Relationship Id="rId5" Type="http://schemas.openxmlformats.org/officeDocument/2006/relationships/hyperlink" Target="https://doi.org/10.18637/jss.v063.i13" TargetMode="External"/><Relationship Id="rId4" Type="http://schemas.openxmlformats.org/officeDocument/2006/relationships/hyperlink" Target="https://doi.org/10.1111/2041-210X.138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4E1D-60F8-B6B8-9C0A-CA4FC7FA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0313-A0CA-6FA1-EDA5-C1C6B79B8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1544881"/>
            <a:ext cx="11360800" cy="2628311"/>
          </a:xfrm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rgbClr val="002C72"/>
                </a:solidFill>
              </a:rPr>
              <a:t>Spanning tree-based</a:t>
            </a:r>
            <a:br>
              <a:rPr lang="en-US" sz="5400" dirty="0">
                <a:solidFill>
                  <a:srgbClr val="002C72"/>
                </a:solidFill>
              </a:rPr>
            </a:br>
            <a:r>
              <a:rPr lang="en-US" sz="5400" dirty="0">
                <a:solidFill>
                  <a:srgbClr val="002C72"/>
                </a:solidFill>
              </a:rPr>
              <a:t>multivariate spatial model</a:t>
            </a:r>
            <a:endParaRPr lang="en-US" sz="5333" dirty="0">
              <a:solidFill>
                <a:srgbClr val="002C7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BFE93D-A64E-2677-B843-92A6CEB1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371213"/>
            <a:ext cx="11360800" cy="9780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C72"/>
                </a:solidFill>
              </a:rPr>
              <a:t>Bora Jin</a:t>
            </a:r>
            <a:r>
              <a:rPr lang="en-US" sz="2800" dirty="0">
                <a:solidFill>
                  <a:srgbClr val="002C72"/>
                </a:solidFill>
              </a:rPr>
              <a:t>, Andrew Finley, Abhirup Datta </a:t>
            </a:r>
          </a:p>
        </p:txBody>
      </p:sp>
    </p:spTree>
    <p:extLst>
      <p:ext uri="{BB962C8B-B14F-4D97-AF65-F5344CB8AC3E}">
        <p14:creationId xmlns:p14="http://schemas.microsoft.com/office/powerpoint/2010/main" val="335411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B115-C6E4-376F-44DF-1F546675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BA6C-5F76-5B27-8367-40AA0028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 size curves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ECBAAA-2F4A-DD4C-6F32-DDC1C8D02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Separable spacetime model and independent univariate model struggle to find hotspots rich with medium or large sand.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3462CCFE-EE76-E2CC-182E-7F476E8A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0999"/>
            <a:ext cx="4492304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A7095-5992-053A-E718-3487531F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36" y="2530999"/>
            <a:ext cx="44923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95EF-6784-9E69-2F6F-CF328289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0D0C-6045-FB37-1572-E654D9BC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3C551EA9-C9A7-77A4-D5AF-3F985745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27" y="3322637"/>
            <a:ext cx="3080373" cy="340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3B6F4-A557-1CD5-B36D-B5A05104A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r>
                  <a:rPr lang="en-US" dirty="0"/>
                  <a:t> tree species occurrence data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=3663</m:t>
                    </m:r>
                  </m:oMath>
                </a14:m>
                <a:r>
                  <a:rPr lang="en-US" dirty="0"/>
                  <a:t> locations around New England</a:t>
                </a:r>
              </a:p>
              <a:p>
                <a:r>
                  <a:rPr lang="en-US" dirty="0"/>
                  <a:t>Inter-variable graph created based on field knowledge whose weights are defined by closeness in a space of trees’ resistance to drought and wood density.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3B6F4-A557-1CD5-B36D-B5A05104A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map of the united states with blue dots&#10;&#10;AI-generated content may be incorrect.">
            <a:extLst>
              <a:ext uri="{FF2B5EF4-FFF2-40B4-BE49-F238E27FC236}">
                <a16:creationId xmlns:a16="http://schemas.microsoft.com/office/drawing/2014/main" id="{9BE917D2-8C96-9EA0-5B86-F3D12805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22637"/>
            <a:ext cx="3635991" cy="3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AF0-24C6-B548-F117-7E48467D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43A8D-D3AD-D8FC-922A-12AEED76B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minimum spanning tree with</a:t>
                </a:r>
              </a:p>
              <a:p>
                <a:pPr lvl="1"/>
                <a:r>
                  <a:rPr lang="en-US" sz="2000" dirty="0"/>
                  <a:t>negative weights </a:t>
                </a:r>
              </a:p>
              <a:p>
                <a:pPr lvl="1"/>
                <a:r>
                  <a:rPr lang="en-US" sz="2000" dirty="0"/>
                  <a:t>negative absolute correlations</a:t>
                </a:r>
              </a:p>
              <a:p>
                <a:r>
                  <a:rPr lang="en-US" dirty="0"/>
                  <a:t>Reduction in computation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43A8D-D3AD-D8FC-922A-12AEED76B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-up of a diagram&#10;&#10;AI-generated content may be incorrect.">
            <a:extLst>
              <a:ext uri="{FF2B5EF4-FFF2-40B4-BE49-F238E27FC236}">
                <a16:creationId xmlns:a16="http://schemas.microsoft.com/office/drawing/2014/main" id="{770C75EB-2274-C16E-8975-BE52F768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286" y="2090338"/>
            <a:ext cx="6151739" cy="3418364"/>
          </a:xfrm>
          <a:prstGeom prst="rect">
            <a:avLst/>
          </a:prstGeom>
        </p:spPr>
      </p:pic>
      <p:pic>
        <p:nvPicPr>
          <p:cNvPr id="11" name="Picture 10" descr="A graph with green and black lines&#10;&#10;AI-generated content may be incorrect.">
            <a:extLst>
              <a:ext uri="{FF2B5EF4-FFF2-40B4-BE49-F238E27FC236}">
                <a16:creationId xmlns:a16="http://schemas.microsoft.com/office/drawing/2014/main" id="{FF7C4BD5-3E0C-9DED-4980-58DA4B42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68" y="3322417"/>
            <a:ext cx="5177151" cy="15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BDE4-E74B-3092-8E15-81552DA55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8C57-16E6-767F-2FB9-2D07CCFB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DCB6-6B53-ED5E-64D9-DCB0E5E0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 prediction accuracy for moderately rare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F612F087-3B1D-BFFC-670C-1C473C0D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2094844"/>
            <a:ext cx="10681755" cy="4659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5DCA56-4051-CE0D-A6E1-A46902EE40BB}"/>
              </a:ext>
            </a:extLst>
          </p:cNvPr>
          <p:cNvSpPr/>
          <p:nvPr/>
        </p:nvSpPr>
        <p:spPr>
          <a:xfrm flipH="1">
            <a:off x="1271239" y="2163337"/>
            <a:ext cx="2955074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96542-349F-416C-1789-BDBE66DC2F68}"/>
              </a:ext>
            </a:extLst>
          </p:cNvPr>
          <p:cNvSpPr/>
          <p:nvPr/>
        </p:nvSpPr>
        <p:spPr>
          <a:xfrm flipH="1">
            <a:off x="6185209" y="2163337"/>
            <a:ext cx="5166732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27658-130A-73BE-D8A2-6779F4D1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A509-51F8-CDB5-7A7D-87896474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3E1D-2824-B78C-2945-7D244C10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 prediction accuracy for moderately rare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BA3ABA-EFF1-7D64-0830-9C007D72C986}"/>
              </a:ext>
            </a:extLst>
          </p:cNvPr>
          <p:cNvSpPr/>
          <p:nvPr/>
        </p:nvSpPr>
        <p:spPr>
          <a:xfrm flipH="1">
            <a:off x="1271239" y="2163337"/>
            <a:ext cx="2955074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2A708-77FA-BB05-235C-313E33F98C08}"/>
              </a:ext>
            </a:extLst>
          </p:cNvPr>
          <p:cNvSpPr/>
          <p:nvPr/>
        </p:nvSpPr>
        <p:spPr>
          <a:xfrm flipH="1">
            <a:off x="6185209" y="2163337"/>
            <a:ext cx="5166732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FBEDA9DA-61C6-1D59-5EA2-9A394EDA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02" y="2470432"/>
            <a:ext cx="2425051" cy="4199223"/>
          </a:xfrm>
          <a:prstGeom prst="rect">
            <a:avLst/>
          </a:prstGeom>
        </p:spPr>
      </p:pic>
      <p:pic>
        <p:nvPicPr>
          <p:cNvPr id="11" name="Picture 10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213F7D6-ED81-B147-6EC4-01A18B39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112" y="2077005"/>
            <a:ext cx="5166732" cy="45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77EC-6618-284E-B3F9-C6EECCDF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F0FE-1BF3-2EA2-84B2-ECD32FAB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7212-C4DE-99DE-44A4-8E3C6439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 prediction accuracy for moderately rare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47711F-B5D7-2F78-8B11-799C0EF25B41}"/>
              </a:ext>
            </a:extLst>
          </p:cNvPr>
          <p:cNvSpPr/>
          <p:nvPr/>
        </p:nvSpPr>
        <p:spPr>
          <a:xfrm flipH="1">
            <a:off x="1271239" y="2163337"/>
            <a:ext cx="2955074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8BB94-F762-E805-1E00-B347A7BE06CA}"/>
              </a:ext>
            </a:extLst>
          </p:cNvPr>
          <p:cNvSpPr/>
          <p:nvPr/>
        </p:nvSpPr>
        <p:spPr>
          <a:xfrm flipH="1">
            <a:off x="6185209" y="2163337"/>
            <a:ext cx="5166732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17969C1D-8BAD-AAB1-1F4F-66428B1A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02" y="2470432"/>
            <a:ext cx="2425051" cy="4199223"/>
          </a:xfrm>
          <a:prstGeom prst="rect">
            <a:avLst/>
          </a:prstGeom>
        </p:spPr>
      </p:pic>
      <p:pic>
        <p:nvPicPr>
          <p:cNvPr id="5" name="Picture 4" descr="A map of the state of maine&#10;&#10;AI-generated content may be incorrect.">
            <a:extLst>
              <a:ext uri="{FF2B5EF4-FFF2-40B4-BE49-F238E27FC236}">
                <a16:creationId xmlns:a16="http://schemas.microsoft.com/office/drawing/2014/main" id="{B06F15FE-DFC3-E6B3-76B7-2DCF17678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142" y="2090518"/>
            <a:ext cx="5164074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4431-25E5-F53C-A762-DB0C0344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0E04-E549-9698-9EE3-939296D4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C738-89C4-C0AA-E67F-CA7448B6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 prediction accuracy for moderately rare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F4F14C-85B7-C74E-1C35-CF6B1375422B}"/>
              </a:ext>
            </a:extLst>
          </p:cNvPr>
          <p:cNvSpPr/>
          <p:nvPr/>
        </p:nvSpPr>
        <p:spPr>
          <a:xfrm flipH="1">
            <a:off x="1271239" y="2163337"/>
            <a:ext cx="2955074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5DD6ED-4A5B-57A5-9C4C-C14935089CCB}"/>
              </a:ext>
            </a:extLst>
          </p:cNvPr>
          <p:cNvSpPr/>
          <p:nvPr/>
        </p:nvSpPr>
        <p:spPr>
          <a:xfrm flipH="1">
            <a:off x="6185209" y="2163337"/>
            <a:ext cx="5166732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FE43F8CC-623E-D3CB-B7DA-416F5B15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02" y="2470432"/>
            <a:ext cx="2425051" cy="4199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17AE1-95A7-0CD1-1EA3-D06368E9B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69" y="2107582"/>
            <a:ext cx="5164074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48C4-8FEF-F149-A833-C9D7FA69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55D6-CBB0-E3C7-B625-B408B625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95FE-48B0-F1DE-B1E9-CDFD6DB6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prediction performance for frequently observed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8A39C40F-2DBB-1FC3-E7DA-3B1649E1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2094844"/>
            <a:ext cx="10681755" cy="4659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30430B-13A1-3F92-F3CA-397758E18E9F}"/>
              </a:ext>
            </a:extLst>
          </p:cNvPr>
          <p:cNvSpPr/>
          <p:nvPr/>
        </p:nvSpPr>
        <p:spPr>
          <a:xfrm>
            <a:off x="1271238" y="2163337"/>
            <a:ext cx="4824761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4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3A25E-89DF-1552-9583-C4B1FA322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6E2B-D040-EA8F-30F1-42379A1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species 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CDBF5-86B6-0772-3995-11EE3A11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 model helps the most for extremely rare species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21687F88-FD49-3A0D-FEFB-754B4BF1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2" y="2094844"/>
            <a:ext cx="10681755" cy="4659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2ABCFF-9825-04F2-C7E4-79C657F6C389}"/>
              </a:ext>
            </a:extLst>
          </p:cNvPr>
          <p:cNvSpPr/>
          <p:nvPr/>
        </p:nvSpPr>
        <p:spPr>
          <a:xfrm>
            <a:off x="4226312" y="2163337"/>
            <a:ext cx="7125629" cy="2676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79CA-37A2-EB2D-B0E9-5310F241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29D3-3178-D549-4151-FEEC03373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minimum spanning tree can be too restrictive; combine results over multiple minimum spanning trees </a:t>
            </a:r>
          </a:p>
          <a:p>
            <a:r>
              <a:rPr lang="en-US" dirty="0"/>
              <a:t>Choice of a minimum spanning tree can be arbitrary when graph structure is not intrinsic among variables; alternative ways to infer inter-variable relationships? </a:t>
            </a:r>
          </a:p>
          <a:p>
            <a:r>
              <a:rPr lang="en-US" dirty="0"/>
              <a:t>With fixed covariance parameters, MCMC can be avoided (predictive stacking; </a:t>
            </a:r>
            <a:r>
              <a:rPr lang="en-US" dirty="0">
                <a:solidFill>
                  <a:srgbClr val="0432FF"/>
                </a:solidFill>
              </a:rPr>
              <a:t>Zhang et al. 2023</a:t>
            </a:r>
            <a:r>
              <a:rPr lang="en-US" dirty="0"/>
              <a:t>).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Happy to hear your insight/suggestions/feedback!</a:t>
            </a:r>
          </a:p>
          <a:p>
            <a:pPr marL="152396" indent="0" algn="ctr">
              <a:buNone/>
            </a:pPr>
            <a:r>
              <a:rPr lang="en-US" dirty="0"/>
              <a:t>bjin9@jh.edu</a:t>
            </a:r>
          </a:p>
        </p:txBody>
      </p:sp>
    </p:spTree>
    <p:extLst>
      <p:ext uri="{BB962C8B-B14F-4D97-AF65-F5344CB8AC3E}">
        <p14:creationId xmlns:p14="http://schemas.microsoft.com/office/powerpoint/2010/main" val="157439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0613-3CB1-021B-462C-CF3D111C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D1C0-A65F-BF1F-AAEF-5A2BC4CC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C72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FD5A0-AEF8-CB28-72F1-5B62C583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400" dirty="0"/>
              <a:t>Spatial distribution of particle size curves (88 particle sizes, 3340 samples)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400" dirty="0"/>
              <a:t>Tree species co-occurrence analysis (96 species, 78804 samples)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400" dirty="0"/>
              <a:t>Air quality monitoring, spatial transcriptomics, spatial proteomics, etc. </a:t>
            </a:r>
          </a:p>
          <a:p>
            <a:pPr marL="152396" indent="0">
              <a:lnSpc>
                <a:spcPct val="100000"/>
              </a:lnSpc>
              <a:buNone/>
            </a:pPr>
            <a:endParaRPr lang="en-US" sz="2400" dirty="0"/>
          </a:p>
          <a:p>
            <a:pPr marL="152396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sz="24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0F3AB503-2826-69D8-E0E1-10690747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336" y="3429000"/>
            <a:ext cx="7650813" cy="3140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45BC51C-F744-0025-F130-43B766779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600" y="3354416"/>
                <a:ext cx="4211484" cy="2539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800"/>
                  <a:buFont typeface="Proxima Nova"/>
                  <a:buChar char="●"/>
                  <a:defRPr sz="2400" kern="1200">
                    <a:solidFill>
                      <a:schemeClr val="tx1"/>
                    </a:solidFill>
                    <a:latin typeface="Merriweather" pitchFamily="2" charset="77"/>
                    <a:ea typeface="Merriweather" pitchFamily="2" charset="77"/>
                    <a:cs typeface="Merriweather" pitchFamily="2" charset="77"/>
                    <a:sym typeface="Proxima Nova"/>
                  </a:defRPr>
                </a:lvl1pPr>
                <a:lvl2pPr marL="1219170" lvl="1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400"/>
                  <a:buFont typeface="Proxima Nova"/>
                  <a:buChar char="○"/>
                  <a:defRPr sz="24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2pPr>
                <a:lvl3pPr marL="1828754" lvl="2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20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2438339" lvl="3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●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3047924" lvl="4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○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3657509" lvl="5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4267093" lvl="6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●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4876678" lvl="7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○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5486263" lvl="8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We want a </a:t>
                </a:r>
                <a:r>
                  <a:rPr lang="en-US" b="1" dirty="0"/>
                  <a:t>scalable</a:t>
                </a:r>
                <a:r>
                  <a:rPr lang="en-US" dirty="0"/>
                  <a:t> and </a:t>
                </a:r>
                <a:r>
                  <a:rPr lang="en-US" b="1" dirty="0"/>
                  <a:t>interpretable</a:t>
                </a:r>
                <a:r>
                  <a:rPr lang="en-US" dirty="0"/>
                  <a:t> method for highly multivariate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&gt; 30) and large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&gt; 10000) geostatistical data.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45BC51C-F744-0025-F130-43B76677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354416"/>
                <a:ext cx="4211484" cy="2539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01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9B91-3112-7CFE-8DA6-D0C1A392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C939-F268-3079-9762-7052F74A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/>
              <a:t>Bevilacqua, M., </a:t>
            </a:r>
            <a:r>
              <a:rPr lang="en-US" sz="1600" dirty="0" err="1"/>
              <a:t>Fassò</a:t>
            </a:r>
            <a:r>
              <a:rPr lang="en-US" sz="1600" dirty="0"/>
              <a:t>, A., Gaetan, C. </a:t>
            </a:r>
            <a:r>
              <a:rPr lang="en-US" sz="1600" i="1" dirty="0"/>
              <a:t>et al.</a:t>
            </a:r>
            <a:r>
              <a:rPr lang="en-US" sz="1600" dirty="0"/>
              <a:t> Covariance tapering for multivariate Gaussian random fields estimation. </a:t>
            </a:r>
            <a:r>
              <a:rPr lang="en-US" sz="1600" i="1" dirty="0"/>
              <a:t>Stat Methods Appl</a:t>
            </a:r>
            <a:r>
              <a:rPr lang="en-US" sz="1600" dirty="0"/>
              <a:t> </a:t>
            </a:r>
            <a:r>
              <a:rPr lang="en-US" sz="1600" b="1" dirty="0"/>
              <a:t>25</a:t>
            </a:r>
            <a:r>
              <a:rPr lang="en-US" sz="1600" dirty="0"/>
              <a:t>, 21–37 (2016). </a:t>
            </a:r>
            <a:r>
              <a:rPr lang="en-US" sz="1600" dirty="0">
                <a:hlinkClick r:id="rId2"/>
              </a:rPr>
              <a:t>https://doi.org/10.1007/s10260-015-0338-3</a:t>
            </a:r>
            <a:endParaRPr lang="en-US" sz="1600" dirty="0"/>
          </a:p>
          <a:p>
            <a:r>
              <a:rPr lang="en-US" sz="1600" dirty="0"/>
              <a:t>Dey, D., Datta, A., Banerjee, S. (2022) Graphical Gaussian process models for highly multivariate spatial data, </a:t>
            </a:r>
            <a:r>
              <a:rPr lang="en-US" sz="1600" i="1" dirty="0" err="1"/>
              <a:t>Biometrika</a:t>
            </a:r>
            <a:r>
              <a:rPr lang="en-US" sz="1600" dirty="0"/>
              <a:t>, Volume 109, Issue 4, December 2022, Pages 993–1014, </a:t>
            </a:r>
            <a:r>
              <a:rPr lang="en-US" sz="1600" dirty="0">
                <a:hlinkClick r:id="rId3"/>
              </a:rPr>
              <a:t>https://doi.org/10.1093/biomet/asab061</a:t>
            </a:r>
            <a:endParaRPr lang="en-US" sz="1600" dirty="0"/>
          </a:p>
          <a:p>
            <a:r>
              <a:rPr lang="en-US" sz="1600" dirty="0"/>
              <a:t>Doser, J. W., Finley A. O., Kéry, M., &amp; Zipkin E. F. (2022). </a:t>
            </a:r>
            <a:r>
              <a:rPr lang="en-US" sz="1600" dirty="0" err="1"/>
              <a:t>spOccupancy</a:t>
            </a:r>
            <a:r>
              <a:rPr lang="en-US" sz="1600" dirty="0"/>
              <a:t>: An R package for single-species, multi-species, and integrated spatial occupancy models Methods in Ecology and Evolution, 13, 1670-1678. </a:t>
            </a:r>
            <a:r>
              <a:rPr lang="en-US" sz="1600" dirty="0">
                <a:hlinkClick r:id="rId4"/>
              </a:rPr>
              <a:t>https://doi.org/10.1111/2041-210X.13897</a:t>
            </a:r>
            <a:endParaRPr lang="en-US" sz="1600" dirty="0"/>
          </a:p>
          <a:p>
            <a:r>
              <a:rPr lang="en-US" sz="1600" dirty="0"/>
              <a:t>Finley, A. O., Banerjee, S., &amp; Gelfand, A. E. (2015). </a:t>
            </a:r>
            <a:r>
              <a:rPr lang="en-US" sz="1600" dirty="0" err="1"/>
              <a:t>spBayes</a:t>
            </a:r>
            <a:r>
              <a:rPr lang="en-US" sz="1600" dirty="0"/>
              <a:t> for Large Univariate and Multivariate Point-Referenced </a:t>
            </a:r>
            <a:r>
              <a:rPr lang="en-US" sz="1600" dirty="0" err="1"/>
              <a:t>Spatio</a:t>
            </a:r>
            <a:r>
              <a:rPr lang="en-US" sz="1600" dirty="0"/>
              <a:t>-Temporal Data Models. </a:t>
            </a:r>
            <a:r>
              <a:rPr lang="en-US" sz="1600" i="1" dirty="0"/>
              <a:t>Journal of Statistical Software</a:t>
            </a:r>
            <a:r>
              <a:rPr lang="en-US" sz="1600" dirty="0"/>
              <a:t>, </a:t>
            </a:r>
            <a:r>
              <a:rPr lang="en-US" sz="1600" i="1" dirty="0"/>
              <a:t>63</a:t>
            </a:r>
            <a:r>
              <a:rPr lang="en-US" sz="1600" dirty="0"/>
              <a:t>(13), 1–28. </a:t>
            </a:r>
            <a:r>
              <a:rPr lang="en-US" sz="1600" dirty="0">
                <a:hlinkClick r:id="rId5"/>
              </a:rPr>
              <a:t>https://doi.org/10.18637/jss.v063.i13</a:t>
            </a:r>
            <a:endParaRPr lang="en-US" sz="1600" dirty="0"/>
          </a:p>
          <a:p>
            <a:r>
              <a:rPr lang="en-US" sz="1600" dirty="0"/>
              <a:t>Peruzzi, M., &amp; Dunson, D. B. (2022). Spatial Multivariate Trees for Big Data Bayesian Regression. </a:t>
            </a:r>
            <a:r>
              <a:rPr lang="en-US" sz="1600" i="1" dirty="0"/>
              <a:t>Journal of machine learning research : JMLR</a:t>
            </a:r>
            <a:r>
              <a:rPr lang="en-US" sz="1600" dirty="0"/>
              <a:t>, </a:t>
            </a:r>
            <a:r>
              <a:rPr lang="en-US" sz="1600" i="1" dirty="0"/>
              <a:t>23</a:t>
            </a:r>
            <a:r>
              <a:rPr lang="en-US" sz="1600" dirty="0"/>
              <a:t>, 17.</a:t>
            </a:r>
          </a:p>
          <a:p>
            <a:r>
              <a:rPr lang="en-US" sz="1600" dirty="0"/>
              <a:t>Peruzzi, M. (2024). Inside-out cross-covariance for spatial multivariate data. </a:t>
            </a:r>
            <a:r>
              <a:rPr lang="en-US" sz="1600" dirty="0" err="1"/>
              <a:t>arXiv</a:t>
            </a:r>
            <a:r>
              <a:rPr lang="en-US" sz="1600" dirty="0"/>
              <a:t> preprint arXiv:2412.12407.</a:t>
            </a:r>
          </a:p>
          <a:p>
            <a:r>
              <a:rPr lang="en-US" sz="1600" dirty="0"/>
              <a:t>Tikhonov, G., Opedal, </a:t>
            </a:r>
            <a:r>
              <a:rPr lang="en-US" sz="1600" dirty="0" err="1"/>
              <a:t>Ø</a:t>
            </a:r>
            <a:r>
              <a:rPr lang="en-US" sz="1600" dirty="0"/>
              <a:t>. H., Abrego, N., Lehikoinen, A., de Jonge, M. M. J., Oksanen, J., &amp; Ovaskainen, O. (2020). Joint species distribution modelling with the r-package </a:t>
            </a:r>
            <a:r>
              <a:rPr lang="en-US" sz="1600" dirty="0" err="1"/>
              <a:t>Hmsc</a:t>
            </a:r>
            <a:r>
              <a:rPr lang="en-US" sz="1600" dirty="0"/>
              <a:t>. </a:t>
            </a:r>
            <a:r>
              <a:rPr lang="en-US" sz="1600" i="1" dirty="0"/>
              <a:t>Methods in ecology and evolution</a:t>
            </a:r>
            <a:r>
              <a:rPr lang="en-US" sz="1600" dirty="0"/>
              <a:t>, </a:t>
            </a:r>
            <a:r>
              <a:rPr lang="en-US" sz="1600" i="1" dirty="0"/>
              <a:t>11</a:t>
            </a:r>
            <a:r>
              <a:rPr lang="en-US" sz="1600" dirty="0"/>
              <a:t>(3), 442–447. </a:t>
            </a:r>
            <a:r>
              <a:rPr lang="en-US" sz="1600" dirty="0">
                <a:hlinkClick r:id="rId6"/>
              </a:rPr>
              <a:t>https://doi.org/10.1111/2041-210X.13345</a:t>
            </a:r>
            <a:r>
              <a:rPr lang="en-US" sz="1600" dirty="0"/>
              <a:t> </a:t>
            </a:r>
          </a:p>
          <a:p>
            <a:r>
              <a:rPr lang="en-US" sz="1600" dirty="0"/>
              <a:t>Zhang, L., Tang, W., Banerjee, S. (2023). Bayesian </a:t>
            </a:r>
            <a:r>
              <a:rPr lang="en-US" sz="1600" dirty="0" err="1"/>
              <a:t>Geostatistics</a:t>
            </a:r>
            <a:r>
              <a:rPr lang="en-US" sz="1600" dirty="0"/>
              <a:t> Using Predictive Stacking. </a:t>
            </a:r>
            <a:r>
              <a:rPr lang="en-US" sz="1600" dirty="0" err="1"/>
              <a:t>arXiv</a:t>
            </a:r>
            <a:r>
              <a:rPr lang="en-US" sz="1600" dirty="0"/>
              <a:t> preprint arXiv:2304.12414.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739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C4B5-A2A2-C787-253C-4946998A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C72"/>
                </a:solidFill>
              </a:rPr>
              <a:t>Existing multivariate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98EA1-4A1D-9FA3-CCA5-BA06A1169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Spatial factor model (+ NNGP)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Finley et al. (2015)</a:t>
                </a:r>
                <a:r>
                  <a:rPr lang="en-US" dirty="0">
                    <a:latin typeface="Merriweather" pitchFamily="2" charset="77"/>
                  </a:rPr>
                  <a:t>, </a:t>
                </a: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Tikhonov et al. (2020)</a:t>
                </a:r>
                <a:r>
                  <a:rPr lang="en-US" dirty="0">
                    <a:latin typeface="Merriweather" pitchFamily="2" charset="77"/>
                  </a:rPr>
                  <a:t>, </a:t>
                </a: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Doser et al. (2022)</a:t>
                </a:r>
                <a:endParaRPr lang="en-US" dirty="0">
                  <a:latin typeface="Merriweather" pitchFamily="2" charset="77"/>
                </a:endParaRP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Difficult to interpret (a latent process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 is a linear combination of independent latent processes...🤯) 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Difficult to fix or assign priors to hyperparameters 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Choosing the ‘right’ number of factors is another area of research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Parsimonious cross-covariance matrix function (+ NNGP)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Bevilacqua et al. (2015)</a:t>
                </a:r>
                <a:r>
                  <a:rPr lang="en-US" dirty="0">
                    <a:latin typeface="Merriweather" pitchFamily="2" charset="77"/>
                  </a:rPr>
                  <a:t>, </a:t>
                </a: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Peruzzi (2024)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Computational burden and dimension increases quadratically </a:t>
                </a:r>
                <a:r>
                  <a:rPr lang="en-US" dirty="0"/>
                  <a:t>(or more) </a:t>
                </a: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Merriweather" pitchFamily="2" charset="7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“treed” DAG 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432FF"/>
                    </a:solidFill>
                  </a:rPr>
                  <a:t>Peruzzi </a:t>
                </a: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and Dunson (2022)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Multiresolution/ recursive scheme scales poorly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Merriweather" pitchFamily="2" charset="77"/>
                </a:endParaRPr>
              </a:p>
              <a:p>
                <a:pPr>
                  <a:lnSpc>
                    <a:spcPct val="110000"/>
                  </a:lnSpc>
                  <a:buSzPct val="100000"/>
                </a:pPr>
                <a:r>
                  <a:rPr lang="en-US" dirty="0"/>
                  <a:t>Process-level conditional independence using a graphical model 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432FF"/>
                    </a:solidFill>
                    <a:latin typeface="Merriweather" pitchFamily="2" charset="77"/>
                  </a:rPr>
                  <a:t>Dey et al. (2022)</a:t>
                </a:r>
              </a:p>
              <a:p>
                <a:pPr lvl="1"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tx1"/>
                    </a:solidFill>
                    <a:latin typeface="Merriweather" pitchFamily="2" charset="77"/>
                  </a:rPr>
                  <a:t>Exhaustive stochastic exploration over sparse graph space is infeasible </a:t>
                </a:r>
              </a:p>
              <a:p>
                <a:pPr>
                  <a:lnSpc>
                    <a:spcPct val="110000"/>
                  </a:lnSpc>
                  <a:buSzPct val="58000"/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  <a:buSzPct val="58000"/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98EA1-4A1D-9FA3-CCA5-BA06A1169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95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6E38A-821E-D106-6748-78B95A8F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88D4-B519-E2AC-0133-8681323F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C72"/>
                </a:solidFill>
              </a:rPr>
              <a:t>Spanning tree-based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4F8BB-C052-34E5-961B-762E40DF6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Construct a multivariate process exploiting variable-level conditional independence relationships implied by a data generating inter-variable graph.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Consider a minimum spanning tree as the backbone of the inter-variable graph.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/>
                  <a:t>Spanning trees </a:t>
                </a:r>
                <a:r>
                  <a:rPr lang="en-US" dirty="0"/>
                  <a:t>are economical to handle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Merriweather" pitchFamily="2" charset="77"/>
                  </a:rPr>
                  <a:t>Span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Merriweather" pitchFamily="2" charset="77"/>
                  </a:rPr>
                  <a:t> variables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Merriweather" pitchFamily="2" charset="77"/>
                  </a:rPr>
                  <a:t>Include only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Merriweather" pitchFamily="2" charset="77"/>
                  </a:rPr>
                  <a:t> edges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4F8BB-C052-34E5-961B-762E40DF6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6035F4-243B-CD5B-E953-1A49056A6C25}"/>
              </a:ext>
            </a:extLst>
          </p:cNvPr>
          <p:cNvGrpSpPr>
            <a:grpSpLocks noChangeAspect="1"/>
          </p:cNvGrpSpPr>
          <p:nvPr/>
        </p:nvGrpSpPr>
        <p:grpSpPr>
          <a:xfrm>
            <a:off x="6837879" y="3869361"/>
            <a:ext cx="1882979" cy="2822948"/>
            <a:chOff x="7963677" y="2135559"/>
            <a:chExt cx="1425948" cy="21377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B1651D-C02B-7D71-11C5-E860DF5ED2DD}"/>
                </a:ext>
              </a:extLst>
            </p:cNvPr>
            <p:cNvGrpSpPr/>
            <p:nvPr/>
          </p:nvGrpSpPr>
          <p:grpSpPr>
            <a:xfrm>
              <a:off x="7963677" y="2135559"/>
              <a:ext cx="1414115" cy="2137771"/>
              <a:chOff x="9545602" y="395659"/>
              <a:chExt cx="1414115" cy="213777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B00CB02-4B58-BBF7-6B53-72DBBDEE1223}"/>
                  </a:ext>
                </a:extLst>
              </p:cNvPr>
              <p:cNvGrpSpPr/>
              <p:nvPr/>
            </p:nvGrpSpPr>
            <p:grpSpPr>
              <a:xfrm>
                <a:off x="10011677" y="395659"/>
                <a:ext cx="479067" cy="457200"/>
                <a:chOff x="10011677" y="395659"/>
                <a:chExt cx="479067" cy="45720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5A864B3-B0C1-ABE9-CAC2-000256479F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1677" y="395659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A8DA55A-A4D4-DBA7-F009-7875D4D2B9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28310" y="409560"/>
                      <a:ext cx="4624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F1E5F462-FCC2-6236-9019-2D393A23BE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8310" y="409560"/>
                      <a:ext cx="462434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C0232C-E266-AE7F-44B8-97CAE28BB9CC}"/>
                  </a:ext>
                </a:extLst>
              </p:cNvPr>
              <p:cNvGrpSpPr/>
              <p:nvPr/>
            </p:nvGrpSpPr>
            <p:grpSpPr>
              <a:xfrm>
                <a:off x="10017262" y="1208394"/>
                <a:ext cx="484389" cy="457200"/>
                <a:chOff x="10011677" y="395659"/>
                <a:chExt cx="484389" cy="4572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BAD5C42-4C5A-0179-A082-5000229086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11677" y="395659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39D4DB3-D57B-E33B-7FD1-8F5579FF55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28310" y="409560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09624A96-CFD1-34D9-CDE0-178E680E76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8310" y="409560"/>
                      <a:ext cx="46775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7DC2892-F8A4-959C-E975-213CCE10AE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45602" y="205852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60B31D-4400-03BB-610F-AF4CF08999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02517" y="2076230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48892C0-1858-9FE6-F382-F4F807FA45FE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>
                <a:off x="10240277" y="852859"/>
                <a:ext cx="5585" cy="35553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8E705C8-ED7D-ADFD-39CD-35B6A50FFE7D}"/>
                  </a:ext>
                </a:extLst>
              </p:cNvPr>
              <p:cNvCxnSpPr>
                <a:cxnSpLocks/>
                <a:stCxn id="22" idx="3"/>
                <a:endCxn id="17" idx="0"/>
              </p:cNvCxnSpPr>
              <p:nvPr/>
            </p:nvCxnSpPr>
            <p:spPr>
              <a:xfrm flipH="1">
                <a:off x="9774202" y="1598639"/>
                <a:ext cx="310015" cy="4598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8E611E-80C2-8F08-84E1-75E76F0EE55B}"/>
                  </a:ext>
                </a:extLst>
              </p:cNvPr>
              <p:cNvCxnSpPr>
                <a:cxnSpLocks/>
                <a:stCxn id="22" idx="5"/>
                <a:endCxn id="18" idx="0"/>
              </p:cNvCxnSpPr>
              <p:nvPr/>
            </p:nvCxnSpPr>
            <p:spPr>
              <a:xfrm>
                <a:off x="10407507" y="1598639"/>
                <a:ext cx="323610" cy="47759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BF015-0341-A135-087F-1779C10C093F}"/>
                </a:ext>
              </a:extLst>
            </p:cNvPr>
            <p:cNvCxnSpPr>
              <a:cxnSpLocks/>
              <a:stCxn id="24" idx="3"/>
              <a:endCxn id="17" idx="1"/>
            </p:cNvCxnSpPr>
            <p:nvPr/>
          </p:nvCxnSpPr>
          <p:spPr>
            <a:xfrm flipH="1">
              <a:off x="8030632" y="2525804"/>
              <a:ext cx="466075" cy="13395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5F6754-A396-AF71-883B-96035A385BFE}"/>
                </a:ext>
              </a:extLst>
            </p:cNvPr>
            <p:cNvCxnSpPr>
              <a:cxnSpLocks/>
              <a:stCxn id="24" idx="5"/>
              <a:endCxn id="18" idx="7"/>
            </p:cNvCxnSpPr>
            <p:nvPr/>
          </p:nvCxnSpPr>
          <p:spPr>
            <a:xfrm>
              <a:off x="8819997" y="2525804"/>
              <a:ext cx="490840" cy="13572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B64C93-D31A-ACD3-A6FF-FE9635F4C33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8420877" y="4044730"/>
              <a:ext cx="49971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E41865-A5C9-5ABD-72F7-87446D077382}"/>
                    </a:ext>
                  </a:extLst>
                </p:cNvPr>
                <p:cNvSpPr txBox="1"/>
                <p:nvPr/>
              </p:nvSpPr>
              <p:spPr>
                <a:xfrm>
                  <a:off x="7963677" y="3806818"/>
                  <a:ext cx="4677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E41865-A5C9-5ABD-72F7-87446D077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3677" y="3806818"/>
                  <a:ext cx="46775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E2CE0A-2A3F-D1A4-E7F5-6A090B4D5824}"/>
                    </a:ext>
                  </a:extLst>
                </p:cNvPr>
                <p:cNvSpPr txBox="1"/>
                <p:nvPr/>
              </p:nvSpPr>
              <p:spPr>
                <a:xfrm>
                  <a:off x="8931743" y="3824520"/>
                  <a:ext cx="457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E2CE0A-2A3F-D1A4-E7F5-6A090B4D5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1743" y="3824520"/>
                  <a:ext cx="4578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27D061-BFEA-5F38-68B4-50B39D157112}"/>
              </a:ext>
            </a:extLst>
          </p:cNvPr>
          <p:cNvGrpSpPr>
            <a:grpSpLocks noChangeAspect="1"/>
          </p:cNvGrpSpPr>
          <p:nvPr/>
        </p:nvGrpSpPr>
        <p:grpSpPr>
          <a:xfrm>
            <a:off x="9445606" y="3889156"/>
            <a:ext cx="1891585" cy="2803153"/>
            <a:chOff x="9545602" y="395659"/>
            <a:chExt cx="1442581" cy="213777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F9C5C2-9DBD-0958-D1E0-B6F27DCE5B84}"/>
                </a:ext>
              </a:extLst>
            </p:cNvPr>
            <p:cNvGrpSpPr/>
            <p:nvPr/>
          </p:nvGrpSpPr>
          <p:grpSpPr>
            <a:xfrm>
              <a:off x="10011677" y="395659"/>
              <a:ext cx="479067" cy="457200"/>
              <a:chOff x="10011677" y="395659"/>
              <a:chExt cx="479067" cy="4572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CDE777-070E-7EE5-CFBD-21D20C2FCC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1677" y="39565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0627C57-EAF6-ECD5-BD7F-2C7A70B5B92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310" y="409560"/>
                    <a:ext cx="4624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F1E5F462-FCC2-6236-9019-2D393A23BE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310" y="409560"/>
                    <a:ext cx="46243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3D9A23-549E-23F9-9780-0016FFE8E86D}"/>
                </a:ext>
              </a:extLst>
            </p:cNvPr>
            <p:cNvGrpSpPr/>
            <p:nvPr/>
          </p:nvGrpSpPr>
          <p:grpSpPr>
            <a:xfrm>
              <a:off x="10017262" y="1208394"/>
              <a:ext cx="484389" cy="457200"/>
              <a:chOff x="10011677" y="395659"/>
              <a:chExt cx="484389" cy="4572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922623D-E5B3-BDFD-6FE9-4008C13EC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1677" y="39565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2C67C2F-61BC-E8A3-3DD1-F70C05847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310" y="409560"/>
                    <a:ext cx="4677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09624A96-CFD1-34D9-CDE0-178E680E76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310" y="409560"/>
                    <a:ext cx="46775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6CCDFD4-B581-E953-C93F-01F3CF587E52}"/>
                </a:ext>
              </a:extLst>
            </p:cNvPr>
            <p:cNvGrpSpPr/>
            <p:nvPr/>
          </p:nvGrpSpPr>
          <p:grpSpPr>
            <a:xfrm>
              <a:off x="9545602" y="2058528"/>
              <a:ext cx="484389" cy="457200"/>
              <a:chOff x="10011677" y="395659"/>
              <a:chExt cx="484389" cy="4572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C8B5921-43C9-E084-AE28-AA7660367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1677" y="39565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5C73A7-4970-8B08-5375-83BE8211A4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8310" y="409560"/>
                    <a:ext cx="4677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9D7A5A9-36D9-828E-E6B8-B5398291D4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8310" y="409560"/>
                    <a:ext cx="4677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EFEE3F-0ABA-1147-C4A9-523C2FDA7E29}"/>
                </a:ext>
              </a:extLst>
            </p:cNvPr>
            <p:cNvGrpSpPr/>
            <p:nvPr/>
          </p:nvGrpSpPr>
          <p:grpSpPr>
            <a:xfrm>
              <a:off x="10502517" y="2076230"/>
              <a:ext cx="485666" cy="457200"/>
              <a:chOff x="10011677" y="395659"/>
              <a:chExt cx="485666" cy="4572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2FA1537-415A-150B-5C9C-504177AA6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1677" y="39565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CAB60BD-122A-F6A7-F3BF-3FD07D3E7A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461" y="409560"/>
                    <a:ext cx="4578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3C9AA49-26E4-C166-3B0B-81BE0C0EA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9461" y="409560"/>
                    <a:ext cx="45788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539F49-305F-DF7A-23FD-0222828C1705}"/>
                </a:ext>
              </a:extLst>
            </p:cNvPr>
            <p:cNvCxnSpPr>
              <a:cxnSpLocks/>
              <a:stCxn id="40" idx="4"/>
              <a:endCxn id="38" idx="0"/>
            </p:cNvCxnSpPr>
            <p:nvPr/>
          </p:nvCxnSpPr>
          <p:spPr>
            <a:xfrm>
              <a:off x="10240277" y="852859"/>
              <a:ext cx="5585" cy="3555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F33356-28D1-7B11-9383-979001983CD8}"/>
                </a:ext>
              </a:extLst>
            </p:cNvPr>
            <p:cNvCxnSpPr>
              <a:cxnSpLocks/>
              <a:stCxn id="38" idx="3"/>
              <a:endCxn id="36" idx="0"/>
            </p:cNvCxnSpPr>
            <p:nvPr/>
          </p:nvCxnSpPr>
          <p:spPr>
            <a:xfrm flipH="1">
              <a:off x="9774202" y="1598639"/>
              <a:ext cx="310015" cy="4598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BAEFBE-F0CA-E451-0B9B-24FE62C1EBE8}"/>
                </a:ext>
              </a:extLst>
            </p:cNvPr>
            <p:cNvCxnSpPr>
              <a:cxnSpLocks/>
              <a:stCxn id="38" idx="5"/>
              <a:endCxn id="34" idx="0"/>
            </p:cNvCxnSpPr>
            <p:nvPr/>
          </p:nvCxnSpPr>
          <p:spPr>
            <a:xfrm>
              <a:off x="10407507" y="1598639"/>
              <a:ext cx="323610" cy="47759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95EF0615-6A5E-9DBF-1487-A6CA266779C1}"/>
              </a:ext>
            </a:extLst>
          </p:cNvPr>
          <p:cNvSpPr/>
          <p:nvPr/>
        </p:nvSpPr>
        <p:spPr>
          <a:xfrm>
            <a:off x="8944102" y="4888150"/>
            <a:ext cx="316523" cy="193007"/>
          </a:xfrm>
          <a:prstGeom prst="rightArrow">
            <a:avLst/>
          </a:prstGeom>
          <a:solidFill>
            <a:srgbClr val="002C72"/>
          </a:solidFill>
          <a:ln>
            <a:solidFill>
              <a:srgbClr val="002C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F5EB-6D1D-8AB0-DE59-E1F70030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0678-01B0-2FDF-DB98-09B30A5F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Spanning tree-based approach</a:t>
            </a:r>
            <a:endParaRPr lang="en-US" b="1" dirty="0">
              <a:solidFill>
                <a:srgbClr val="002C7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D1BE0-7878-98AC-E7DA-1D1384E03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spanning tree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on variables + a sparse DAG on locations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342900" indent="-342900"/>
                <a:endParaRPr lang="en-US" dirty="0"/>
              </a:p>
              <a:p>
                <a:pPr marL="952485" lvl="1" indent="-342900"/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D1BE0-7878-98AC-E7DA-1D1384E03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6338F22-148E-F19F-BCE2-F8ABA1D2F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278" y="3814233"/>
            <a:ext cx="5351125" cy="2863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90DDF-D2E6-1E63-697A-1E9C7CBCC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234" y="3814233"/>
            <a:ext cx="1381961" cy="2054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17FF2FD-C500-B54C-C0FA-67C665C8B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599" y="3249975"/>
                <a:ext cx="5680401" cy="2863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800"/>
                  <a:buFont typeface="Proxima Nova"/>
                  <a:buChar char="●"/>
                  <a:defRPr sz="2400" kern="1200">
                    <a:solidFill>
                      <a:schemeClr val="tx1"/>
                    </a:solidFill>
                    <a:latin typeface="Merriweather" pitchFamily="2" charset="77"/>
                    <a:ea typeface="Merriweather" pitchFamily="2" charset="77"/>
                    <a:cs typeface="Merriweather" pitchFamily="2" charset="77"/>
                    <a:sym typeface="Proxima Nova"/>
                  </a:defRPr>
                </a:lvl1pPr>
                <a:lvl2pPr marL="1219170" lvl="1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Pts val="1400"/>
                  <a:buFont typeface="Proxima Nova"/>
                  <a:buChar char="○"/>
                  <a:defRPr sz="2400" kern="1200">
                    <a:solidFill>
                      <a:schemeClr val="tx1"/>
                    </a:solidFill>
                    <a:latin typeface="Merriweather" pitchFamily="2" charset="77"/>
                    <a:ea typeface="Merriweather" pitchFamily="2" charset="77"/>
                    <a:cs typeface="Merriweather" pitchFamily="2" charset="77"/>
                    <a:sym typeface="Proxima Nova"/>
                  </a:defRPr>
                </a:lvl2pPr>
                <a:lvl3pPr marL="1828754" lvl="2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20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2438339" lvl="3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●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3047924" lvl="4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○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3657509" lvl="5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4267093" lvl="6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●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4876678" lvl="7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○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5486263" lvl="8" indent="-423323" algn="l" defTabSz="914400" rtl="0" eaLnBrk="1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Proxima Nova"/>
                  <a:buChar char="■"/>
                  <a:defRPr sz="1800" kern="1200">
                    <a:solidFill>
                      <a:schemeClr val="dk2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lvl="1"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independent to other variables conditional on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connected by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/>
              </a:p>
              <a:p>
                <a:pPr lvl="1"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Different sets of neighbors from the parent variable </a:t>
                </a:r>
              </a:p>
              <a:p>
                <a:pPr lvl="1">
                  <a:buSzPct val="58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Useful when data are misaligned</a:t>
                </a:r>
                <a:endParaRPr lang="en-US" dirty="0"/>
              </a:p>
              <a:p>
                <a:pPr marL="342900" indent="-342900"/>
                <a:endParaRPr lang="en-US" dirty="0"/>
              </a:p>
              <a:p>
                <a:pPr marL="952485" lvl="1" indent="-342900"/>
                <a:endParaRPr lang="en-US" dirty="0"/>
              </a:p>
              <a:p>
                <a:pPr marL="0" indent="0">
                  <a:buFont typeface="Proxima Nova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17FF2FD-C500-B54C-C0FA-67C665C8B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99" y="3249975"/>
                <a:ext cx="5680401" cy="2863891"/>
              </a:xfrm>
              <a:prstGeom prst="rect">
                <a:avLst/>
              </a:prstGeom>
              <a:blipFill>
                <a:blip r:embed="rId6"/>
                <a:stretch>
                  <a:fillRect r="-8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17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DB1B-B17E-CE45-94A2-E819768E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AF48035-CC6E-D20E-6C92-2B121E421433}"/>
              </a:ext>
            </a:extLst>
          </p:cNvPr>
          <p:cNvGrpSpPr>
            <a:grpSpLocks noChangeAspect="1"/>
          </p:cNvGrpSpPr>
          <p:nvPr/>
        </p:nvGrpSpPr>
        <p:grpSpPr>
          <a:xfrm>
            <a:off x="8400785" y="3211824"/>
            <a:ext cx="3509005" cy="3517072"/>
            <a:chOff x="6096000" y="736234"/>
            <a:chExt cx="5923959" cy="5937578"/>
          </a:xfrm>
        </p:grpSpPr>
        <p:pic>
          <p:nvPicPr>
            <p:cNvPr id="4" name="Picture 3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49D56DC7-A93C-143A-42F6-BBBDC08DC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736234"/>
              <a:ext cx="5923959" cy="593757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8EAD75-6488-CD25-EB57-FB5C02A88B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3264" y="1732432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7F46F0-24DC-A457-E425-1BFDFDECA0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1972" y="1732433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CBD31A-57B9-E41C-5587-B2B4CAF1B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73530" y="1732431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5190BA-43FD-91E3-ACFF-894CFC397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65533" y="1732430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5EF7CF-5C0B-0AC1-F363-704388100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54161" y="3510869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287751-D124-5153-8E3F-99074CCB18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1636" y="3502181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D2E0BA-DAF3-554A-538E-CB67F2188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5317" y="3502181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C2D535-6763-05C4-6F2B-9FD8E508C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5509" y="3507994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83CAA0-BAA7-D2AB-78A7-669534E62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5053" y="3510868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2A8B31-F6FC-F921-7353-79E4446D5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8418" y="5276780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5C1D6E-3F96-4EBF-357E-97E362AA75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2818" y="5276779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446DB3-3562-9C20-204F-DB348106A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1526" y="5276779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B35142-5CFF-67E8-3DA0-564981E089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7708" y="5276778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E57C66-EBFC-C3B0-3C38-51C62A42E8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7889" y="5276777"/>
              <a:ext cx="388307" cy="388307"/>
            </a:xfrm>
            <a:prstGeom prst="ellipse">
              <a:avLst/>
            </a:prstGeom>
            <a:solidFill>
              <a:srgbClr val="002C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13E5B-0D52-79FE-C7F5-980FB974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C72"/>
                </a:solidFill>
              </a:rPr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3DD6B-F1B2-6124-E149-FADB59118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Any variable can serve as the root; No arbitrary variable ordering.</a:t>
                </a:r>
              </a:p>
              <a:p>
                <a:r>
                  <a:rPr lang="en-US" sz="2400" dirty="0"/>
                  <a:t>Resulting multivariate process preserves process-level conditional independence specified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Sufficient to ensure validity of a </a:t>
                </a:r>
                <a:r>
                  <a:rPr lang="en-US" sz="2400" b="1" dirty="0"/>
                  <a:t>bivariate</a:t>
                </a:r>
                <a:r>
                  <a:rPr lang="en-US" sz="2400" dirty="0"/>
                  <a:t> cross-covariance function for each pair of variables connected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>
                  <a:buSzPct val="53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Substantial dimension reduction when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is large.</a:t>
                </a:r>
              </a:p>
              <a:p>
                <a:pPr lvl="1">
                  <a:buSzPct val="53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Multivariate </a:t>
                </a:r>
                <a:r>
                  <a:rPr lang="en-US" sz="2000" dirty="0" err="1"/>
                  <a:t>Matérn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−1)/2  </m:t>
                    </m:r>
                  </m:oMath>
                </a14:m>
                <a:r>
                  <a:rPr lang="en-US" sz="2000" dirty="0"/>
                  <a:t>vs. Spanning tree: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+3(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Parallelization using graph coloring </a:t>
                </a:r>
              </a:p>
              <a:p>
                <a:pPr lvl="1">
                  <a:buSzPct val="53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Only 2 colors because of a tree structure </a:t>
                </a:r>
              </a:p>
              <a:p>
                <a:pPr lvl="1">
                  <a:buSzPct val="53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All variables in yellow updated in parallel, </a:t>
                </a:r>
              </a:p>
              <a:p>
                <a:pPr lvl="1">
                  <a:buSzPct val="53000"/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then all variables in blue in parallel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3DD6B-F1B2-6124-E149-FADB59118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84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0436-036A-BCDC-15E1-D83AD5B9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 size curves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DFB5085-468D-44BA-3F11-6F25DC33D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=3340 </m:t>
                    </m:r>
                  </m:oMath>
                </a14:m>
                <a:r>
                  <a:rPr lang="en-US" dirty="0"/>
                  <a:t>soil samples around Wisconsin and Michigan </a:t>
                </a:r>
              </a:p>
              <a:p>
                <a:r>
                  <a:rPr lang="en-US" dirty="0"/>
                  <a:t>A curve representing sqrt of the volume of particles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=44</m:t>
                    </m:r>
                  </m:oMath>
                </a14:m>
                <a:r>
                  <a:rPr lang="en-US" dirty="0"/>
                  <a:t> different sizes at each location</a:t>
                </a:r>
              </a:p>
              <a:p>
                <a:r>
                  <a:rPr lang="en-US" dirty="0"/>
                  <a:t>Misalignment at every other particle size </a:t>
                </a:r>
              </a:p>
              <a:p>
                <a:r>
                  <a:rPr lang="en-US" dirty="0"/>
                  <a:t>Aim to predict a curve at a new location </a:t>
                </a:r>
              </a:p>
              <a:p>
                <a:r>
                  <a:rPr lang="en-US" dirty="0"/>
                  <a:t>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path graph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DFB5085-468D-44BA-3F11-6F25DC33D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screenshot of a map&#10;&#10;AI-generated content may be incorrect.">
            <a:extLst>
              <a:ext uri="{FF2B5EF4-FFF2-40B4-BE49-F238E27FC236}">
                <a16:creationId xmlns:a16="http://schemas.microsoft.com/office/drawing/2014/main" id="{F74C6796-626B-5484-7E5B-9E25FE4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84" y="3697372"/>
            <a:ext cx="5751576" cy="304495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17D2F32-4BFB-6FC6-715C-6D4F9A58178C}"/>
              </a:ext>
            </a:extLst>
          </p:cNvPr>
          <p:cNvSpPr/>
          <p:nvPr/>
        </p:nvSpPr>
        <p:spPr>
          <a:xfrm>
            <a:off x="9560266" y="4913743"/>
            <a:ext cx="451692" cy="484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37473E-C028-3B45-420F-B2271234AE9E}"/>
              </a:ext>
            </a:extLst>
          </p:cNvPr>
          <p:cNvSpPr>
            <a:spLocks noChangeAspect="1"/>
          </p:cNvSpPr>
          <p:nvPr/>
        </p:nvSpPr>
        <p:spPr>
          <a:xfrm>
            <a:off x="7062460" y="5502679"/>
            <a:ext cx="911378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graph showing a particle size&#10;&#10;AI-generated content may be incorrect.">
            <a:extLst>
              <a:ext uri="{FF2B5EF4-FFF2-40B4-BE49-F238E27FC236}">
                <a16:creationId xmlns:a16="http://schemas.microsoft.com/office/drawing/2014/main" id="{3A8B4AA8-CC96-91EF-5412-71496BC3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64" y="4184122"/>
            <a:ext cx="4525061" cy="25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DD89-9208-7187-C4D3-5E681A78B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BE17-3FC9-3419-789D-4A7C96C9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 size curves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F18C-704E-526F-DB1D-1E162A84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in computation time</a:t>
            </a:r>
          </a:p>
          <a:p>
            <a:r>
              <a:rPr lang="en-US" dirty="0"/>
              <a:t>Gain in prediction accuracy for misaligned locations</a:t>
            </a:r>
          </a:p>
          <a:p>
            <a:pPr lvl="1"/>
            <a:r>
              <a:rPr lang="en-US" sz="2000" dirty="0"/>
              <a:t>Silt dominating area; competitors underestimate volume of coarse particles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graph of different sizes of graphs&#10;&#10;AI-generated content may be incorrect.">
            <a:extLst>
              <a:ext uri="{FF2B5EF4-FFF2-40B4-BE49-F238E27FC236}">
                <a16:creationId xmlns:a16="http://schemas.microsoft.com/office/drawing/2014/main" id="{37DBAAB8-C29E-B99A-438B-3277DCF7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72" y="2920205"/>
            <a:ext cx="6134525" cy="3716978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71512C1-28A0-B8C0-A7EA-FFFA0321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265" y="2847113"/>
            <a:ext cx="3574040" cy="377297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19CCA-DFBC-7235-FE46-F3C5C7B20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88" y="470499"/>
            <a:ext cx="4722976" cy="1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9313-D83A-C210-8436-0DF263D1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925B-D027-7F42-4F7C-17FBC53E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Particle size curves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6B4461-3D98-5562-4DE6-EA2440FC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Separable spacetime model and independent univariate model struggle to find hotspots rich with medium or large sand.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1667A-3D9E-7C5F-385A-154C8A61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91" y="2506002"/>
            <a:ext cx="7281018" cy="421463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B82AE67-C9D8-329B-C613-4BDE6DAA2D87}"/>
              </a:ext>
            </a:extLst>
          </p:cNvPr>
          <p:cNvSpPr/>
          <p:nvPr/>
        </p:nvSpPr>
        <p:spPr>
          <a:xfrm>
            <a:off x="5170206" y="2726108"/>
            <a:ext cx="136733" cy="230736"/>
          </a:xfrm>
          <a:prstGeom prst="downArrow">
            <a:avLst/>
          </a:prstGeom>
          <a:solidFill>
            <a:srgbClr val="FF5721"/>
          </a:solidFill>
          <a:ln>
            <a:solidFill>
              <a:srgbClr val="FF57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523840E-8700-638A-45E2-DF28A3930CAB}"/>
              </a:ext>
            </a:extLst>
          </p:cNvPr>
          <p:cNvSpPr/>
          <p:nvPr/>
        </p:nvSpPr>
        <p:spPr>
          <a:xfrm>
            <a:off x="8723832" y="2726108"/>
            <a:ext cx="136733" cy="230736"/>
          </a:xfrm>
          <a:prstGeom prst="downArrow">
            <a:avLst/>
          </a:prstGeom>
          <a:solidFill>
            <a:srgbClr val="FF5721"/>
          </a:solidFill>
          <a:ln>
            <a:solidFill>
              <a:srgbClr val="FF57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7A018D1-8187-39D4-A405-E6BCA7781AB7}"/>
              </a:ext>
            </a:extLst>
          </p:cNvPr>
          <p:cNvSpPr/>
          <p:nvPr/>
        </p:nvSpPr>
        <p:spPr>
          <a:xfrm>
            <a:off x="5471444" y="2610740"/>
            <a:ext cx="136733" cy="230736"/>
          </a:xfrm>
          <a:prstGeom prst="downArrow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F9F3A9C-93C7-E17D-90D6-7FE66D6214DD}"/>
              </a:ext>
            </a:extLst>
          </p:cNvPr>
          <p:cNvSpPr/>
          <p:nvPr/>
        </p:nvSpPr>
        <p:spPr>
          <a:xfrm>
            <a:off x="9025070" y="2610740"/>
            <a:ext cx="136733" cy="230736"/>
          </a:xfrm>
          <a:prstGeom prst="downArrow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8DA69FF-53EB-C974-978F-30A6DAEC169C}"/>
              </a:ext>
            </a:extLst>
          </p:cNvPr>
          <p:cNvSpPr/>
          <p:nvPr/>
        </p:nvSpPr>
        <p:spPr>
          <a:xfrm>
            <a:off x="5471443" y="4539518"/>
            <a:ext cx="136733" cy="230736"/>
          </a:xfrm>
          <a:prstGeom prst="downArrow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2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8955</TotalTime>
  <Words>1164</Words>
  <Application>Microsoft Macintosh PowerPoint</Application>
  <PresentationFormat>Widescreen</PresentationFormat>
  <Paragraphs>172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Proxima Nova</vt:lpstr>
      <vt:lpstr>Arial</vt:lpstr>
      <vt:lpstr>Calibri</vt:lpstr>
      <vt:lpstr>Cambria Math</vt:lpstr>
      <vt:lpstr>Courier New</vt:lpstr>
      <vt:lpstr>Merriweather</vt:lpstr>
      <vt:lpstr>Office Theme</vt:lpstr>
      <vt:lpstr>Spanning tree-based multivariate spatial model</vt:lpstr>
      <vt:lpstr>Motivation</vt:lpstr>
      <vt:lpstr>Existing multivariate methods</vt:lpstr>
      <vt:lpstr>Spanning tree-based approach</vt:lpstr>
      <vt:lpstr>Spanning tree-based approach</vt:lpstr>
      <vt:lpstr>Properties</vt:lpstr>
      <vt:lpstr>Particle size curves </vt:lpstr>
      <vt:lpstr>Particle size curves </vt:lpstr>
      <vt:lpstr>Particle size curves </vt:lpstr>
      <vt:lpstr>Particle size curves </vt:lpstr>
      <vt:lpstr>Tree species co-occurrence</vt:lpstr>
      <vt:lpstr>Tree species co-occurrence</vt:lpstr>
      <vt:lpstr>Tree species co-occurrence</vt:lpstr>
      <vt:lpstr>Tree species co-occurrence</vt:lpstr>
      <vt:lpstr>Tree species co-occurrence</vt:lpstr>
      <vt:lpstr>Tree species co-occurrence</vt:lpstr>
      <vt:lpstr>Tree species co-occurrence</vt:lpstr>
      <vt:lpstr>Tree species co-occurrence</vt:lpstr>
      <vt:lpstr>Future direction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Bora Jin</dc:creator>
  <cp:lastModifiedBy>Bora Jin</cp:lastModifiedBy>
  <cp:revision>69</cp:revision>
  <dcterms:created xsi:type="dcterms:W3CDTF">2023-09-26T18:40:06Z</dcterms:created>
  <dcterms:modified xsi:type="dcterms:W3CDTF">2025-10-15T19:15:48Z</dcterms:modified>
</cp:coreProperties>
</file>